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Inter" panose="02000503000000020004" pitchFamily="2" charset="0"/>
      <p:regular r:id="rId26"/>
      <p:bold r:id="rId27"/>
      <p:italic r:id="rId28"/>
      <p:boldItalic r:id="rId29"/>
    </p:embeddedFont>
    <p:embeddedFont>
      <p:font typeface="Inter ExtraBold" panose="02000503000000020004" pitchFamily="2" charset="0"/>
      <p:bold r:id="rId30"/>
      <p:italic r:id="rId31"/>
      <p:boldItalic r:id="rId32"/>
    </p:embeddedFont>
    <p:embeddedFont>
      <p:font typeface="Inter Light" panose="02000503000000020004" pitchFamily="2" charset="0"/>
      <p:regular r:id="rId33"/>
      <p:bold r:id="rId34"/>
      <p:italic r:id="rId35"/>
      <p:boldItalic r:id="rId36"/>
    </p:embeddedFont>
    <p:embeddedFont>
      <p:font typeface="Inter Medium" panose="02000503000000020004" pitchFamily="2" charset="0"/>
      <p:regular r:id="rId37"/>
      <p:bold r:id="rId38"/>
      <p:italic r:id="rId39"/>
      <p:boldItalic r:id="rId40"/>
    </p:embeddedFont>
    <p:embeddedFont>
      <p:font typeface="Inter SemiBold" panose="02000503000000020004" pitchFamily="2" charset="0"/>
      <p:regular r:id="rId41"/>
      <p:bold r:id="rId42"/>
      <p:italic r:id="rId43"/>
      <p:boldItalic r:id="rId44"/>
    </p:embeddedFont>
    <p:embeddedFont>
      <p:font typeface="Lexend" pitchFamily="2" charset="77"/>
      <p:regular r:id="rId45"/>
      <p:bold r:id="rId46"/>
    </p:embeddedFont>
    <p:embeddedFont>
      <p:font typeface="Roboto Mono" pitchFamily="49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F0EE16-190A-4808-A635-78F3124EB61B}">
  <a:tblStyle styleId="{EFF0EE16-190A-4808-A635-78F3124EB6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0"/>
  </p:normalViewPr>
  <p:slideViewPr>
    <p:cSldViewPr snapToGrid="0">
      <p:cViewPr varScale="1">
        <p:scale>
          <a:sx n="136" d="100"/>
          <a:sy n="136" d="100"/>
        </p:scale>
        <p:origin x="9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4db452b8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4db452b84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4faac49bcd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4faac49bcd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4e622a79f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4e622a79f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db452b845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4db452b845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f96853ff1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4f96853ff1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4f96853ff1_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4f96853ff1_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4f96853ff1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4f96853ff1_6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f96853ff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4f96853ff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4f96853ff1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4f96853ff1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4f96853ff1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4f96853ff1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f96853ff1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f96853ff1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db452b845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db452b845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4f96853ff1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4f96853ff1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db452b845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4db452b845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db452b845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db452b845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4db452b845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4db452b845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db452b84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db452b845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4f96853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4f96853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f96853ff1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4f96853ff1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f96853ff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f96853ff1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4f96853ff1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4f96853ff1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f96853ff1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f96853ff1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f96853ff1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4f96853ff1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1"/>
          <p:cNvSpPr txBox="1">
            <a:spLocks noGrp="1"/>
          </p:cNvSpPr>
          <p:nvPr>
            <p:ph type="subTitle" idx="1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3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body" idx="4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5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6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name="adj" fmla="val 74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body" idx="7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Graph">
  <p:cSld name="CAPTION_ONLY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BIG_NUMBER">
    <p:bg>
      <p:bgPr>
        <a:solidFill>
          <a:schemeClr val="dk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>
            <a:spLocks noGrp="1"/>
          </p:cNvSpPr>
          <p:nvPr>
            <p:ph type="pic" idx="2"/>
          </p:nvPr>
        </p:nvSpPr>
        <p:spPr>
          <a:xfrm>
            <a:off x="213750" y="586950"/>
            <a:ext cx="8701800" cy="2327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" name="Google Shape;128;p13"/>
          <p:cNvSpPr txBox="1">
            <a:spLocks noGrp="1"/>
          </p:cNvSpPr>
          <p:nvPr>
            <p:ph type="body" idx="1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-to-Market Strategy" type="blank">
  <p:cSld name="BLANK">
    <p:bg>
      <p:bgPr>
        <a:solidFill>
          <a:schemeClr val="dk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>
            <a:spLocks noGrp="1"/>
          </p:cNvSpPr>
          <p:nvPr>
            <p:ph type="pic" idx="2"/>
          </p:nvPr>
        </p:nvSpPr>
        <p:spPr>
          <a:xfrm>
            <a:off x="6445900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sp>
        <p:nvSpPr>
          <p:cNvPr id="133" name="Google Shape;133;p14"/>
          <p:cNvSpPr>
            <a:spLocks noGrp="1"/>
          </p:cNvSpPr>
          <p:nvPr>
            <p:ph type="pic" idx="3"/>
          </p:nvPr>
        </p:nvSpPr>
        <p:spPr>
          <a:xfrm>
            <a:off x="4210025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1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4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6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7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1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2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body" idx="4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6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7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8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9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13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14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5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/ Benefits">
  <p:cSld name="CUSTOM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>
            <a:spLocks noGrp="1"/>
          </p:cNvSpPr>
          <p:nvPr>
            <p:ph type="pic" idx="2"/>
          </p:nvPr>
        </p:nvSpPr>
        <p:spPr>
          <a:xfrm>
            <a:off x="2118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  <p:sp>
        <p:nvSpPr>
          <p:cNvPr id="172" name="Google Shape;172;p17"/>
          <p:cNvSpPr>
            <a:spLocks noGrp="1"/>
          </p:cNvSpPr>
          <p:nvPr>
            <p:ph type="pic" idx="3"/>
          </p:nvPr>
        </p:nvSpPr>
        <p:spPr>
          <a:xfrm>
            <a:off x="46397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Competition">
  <p:cSld name="CUSTOM_2"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40147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5" name="Google Shape;175;p18"/>
          <p:cNvSpPr>
            <a:spLocks noGrp="1"/>
          </p:cNvSpPr>
          <p:nvPr>
            <p:ph type="pic" idx="3"/>
          </p:nvPr>
        </p:nvSpPr>
        <p:spPr>
          <a:xfrm>
            <a:off x="568857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6" name="Google Shape;176;p18"/>
          <p:cNvSpPr>
            <a:spLocks noGrp="1"/>
          </p:cNvSpPr>
          <p:nvPr>
            <p:ph type="pic" idx="4"/>
          </p:nvPr>
        </p:nvSpPr>
        <p:spPr>
          <a:xfrm>
            <a:off x="73624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7" name="Google Shape;177;p18"/>
          <p:cNvSpPr>
            <a:spLocks noGrp="1"/>
          </p:cNvSpPr>
          <p:nvPr>
            <p:ph type="pic" idx="5"/>
          </p:nvPr>
        </p:nvSpPr>
        <p:spPr>
          <a:xfrm>
            <a:off x="40147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8" name="Google Shape;178;p18"/>
          <p:cNvSpPr>
            <a:spLocks noGrp="1"/>
          </p:cNvSpPr>
          <p:nvPr>
            <p:ph type="pic" idx="6"/>
          </p:nvPr>
        </p:nvSpPr>
        <p:spPr>
          <a:xfrm>
            <a:off x="568857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179" name="Google Shape;179;p18"/>
          <p:cNvSpPr>
            <a:spLocks noGrp="1"/>
          </p:cNvSpPr>
          <p:nvPr>
            <p:ph type="pic" idx="7"/>
          </p:nvPr>
        </p:nvSpPr>
        <p:spPr>
          <a:xfrm>
            <a:off x="73624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8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9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3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4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5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6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7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1_1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>
            <a:spLocks noGrp="1"/>
          </p:cNvSpPr>
          <p:nvPr>
            <p:ph type="pic" idx="2"/>
          </p:nvPr>
        </p:nvSpPr>
        <p:spPr>
          <a:xfrm>
            <a:off x="2286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5" name="Google Shape;195;p19"/>
          <p:cNvSpPr>
            <a:spLocks noGrp="1"/>
          </p:cNvSpPr>
          <p:nvPr>
            <p:ph type="pic" idx="3"/>
          </p:nvPr>
        </p:nvSpPr>
        <p:spPr>
          <a:xfrm>
            <a:off x="39319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6" name="Google Shape;196;p19"/>
          <p:cNvSpPr>
            <a:spLocks noGrp="1"/>
          </p:cNvSpPr>
          <p:nvPr>
            <p:ph type="pic" idx="4"/>
          </p:nvPr>
        </p:nvSpPr>
        <p:spPr>
          <a:xfrm>
            <a:off x="7635600" y="59262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197" name="Google Shape;197;p19"/>
          <p:cNvSpPr>
            <a:spLocks noGrp="1"/>
          </p:cNvSpPr>
          <p:nvPr>
            <p:ph type="pic" idx="5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>
            <a:spLocks noGrp="1"/>
          </p:cNvSpPr>
          <p:nvPr>
            <p:ph type="pic" idx="6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>
            <a:spLocks noGrp="1"/>
          </p:cNvSpPr>
          <p:nvPr>
            <p:ph type="pic" idx="7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>
            <a:spLocks noGrp="1"/>
          </p:cNvSpPr>
          <p:nvPr>
            <p:ph type="pic" idx="8"/>
          </p:nvPr>
        </p:nvSpPr>
        <p:spPr>
          <a:xfrm>
            <a:off x="1545425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1" name="Google Shape;201;p19"/>
          <p:cNvSpPr>
            <a:spLocks noGrp="1"/>
          </p:cNvSpPr>
          <p:nvPr>
            <p:ph type="pic" idx="9"/>
          </p:nvPr>
        </p:nvSpPr>
        <p:spPr>
          <a:xfrm>
            <a:off x="3932063" y="1963950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2" name="Google Shape;202;p19"/>
          <p:cNvSpPr>
            <a:spLocks noGrp="1"/>
          </p:cNvSpPr>
          <p:nvPr>
            <p:ph type="pic" idx="13"/>
          </p:nvPr>
        </p:nvSpPr>
        <p:spPr>
          <a:xfrm>
            <a:off x="5248888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3" name="Google Shape;203;p19"/>
          <p:cNvSpPr>
            <a:spLocks noGrp="1"/>
          </p:cNvSpPr>
          <p:nvPr>
            <p:ph type="pic" idx="14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>
            <a:spLocks noGrp="1"/>
          </p:cNvSpPr>
          <p:nvPr>
            <p:ph type="pic" idx="15"/>
          </p:nvPr>
        </p:nvSpPr>
        <p:spPr>
          <a:xfrm>
            <a:off x="2286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5" name="Google Shape;205;p19"/>
          <p:cNvSpPr>
            <a:spLocks noGrp="1"/>
          </p:cNvSpPr>
          <p:nvPr>
            <p:ph type="pic" idx="16"/>
          </p:nvPr>
        </p:nvSpPr>
        <p:spPr>
          <a:xfrm>
            <a:off x="39319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6" name="Google Shape;206;p19"/>
          <p:cNvSpPr>
            <a:spLocks noGrp="1"/>
          </p:cNvSpPr>
          <p:nvPr>
            <p:ph type="pic" idx="17"/>
          </p:nvPr>
        </p:nvSpPr>
        <p:spPr>
          <a:xfrm>
            <a:off x="7635600" y="333527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207" name="Google Shape;207;p19"/>
          <p:cNvSpPr>
            <a:spLocks noGrp="1"/>
          </p:cNvSpPr>
          <p:nvPr>
            <p:ph type="pic" idx="18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>
            <a:spLocks noGrp="1"/>
          </p:cNvSpPr>
          <p:nvPr>
            <p:ph type="pic" idx="19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ivider Slide">
  <p:cSld name="CUSTOM_3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on / Missio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5039775" y="203250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>
            <a:spLocks noGrp="1"/>
          </p:cNvSpPr>
          <p:nvPr>
            <p:ph type="pic" idx="3"/>
          </p:nvPr>
        </p:nvSpPr>
        <p:spPr>
          <a:xfrm>
            <a:off x="5039775" y="2624675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35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1" name="Google Shape;301;p37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7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38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3" name="Google Shape;313;p38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0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" type="tx">
  <p:cSld name="TITLE_AND_BODY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 idx="2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line" type="titleOnly">
  <p:cSld name="TITLE_ONLY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dvantage">
  <p:cSld name="ONE_COLUMN_TEXT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66" name="Google Shape;66;p8"/>
          <p:cNvSpPr>
            <a:spLocks noGrp="1"/>
          </p:cNvSpPr>
          <p:nvPr>
            <p:ph type="pic" idx="2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AIN_POINT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5663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3" name="Google Shape;73;p9"/>
          <p:cNvSpPr>
            <a:spLocks noGrp="1"/>
          </p:cNvSpPr>
          <p:nvPr>
            <p:ph type="pic" idx="3"/>
          </p:nvPr>
        </p:nvSpPr>
        <p:spPr>
          <a:xfrm>
            <a:off x="2588275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4" name="Google Shape;74;p9"/>
          <p:cNvSpPr>
            <a:spLocks noGrp="1"/>
          </p:cNvSpPr>
          <p:nvPr>
            <p:ph type="pic" idx="4"/>
          </p:nvPr>
        </p:nvSpPr>
        <p:spPr>
          <a:xfrm>
            <a:off x="4613113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75" name="Google Shape;75;p9"/>
          <p:cNvSpPr>
            <a:spLocks noGrp="1"/>
          </p:cNvSpPr>
          <p:nvPr>
            <p:ph type="pic" idx="5"/>
          </p:nvPr>
        </p:nvSpPr>
        <p:spPr>
          <a:xfrm>
            <a:off x="66379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6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7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8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 rtl="0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arket / Market Size">
  <p:cSld name="SECTION_TITLE_AND_DESCRIPTION">
    <p:bg>
      <p:bgPr>
        <a:solidFill>
          <a:schemeClr val="dk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0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2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4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5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6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420875" y="1324500"/>
            <a:ext cx="7630500" cy="17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Driven Predictions of Student Depression</a:t>
            </a:r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title" idx="2"/>
          </p:nvPr>
        </p:nvSpPr>
        <p:spPr>
          <a:xfrm>
            <a:off x="497075" y="3623475"/>
            <a:ext cx="72456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DATS 6101 Final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Meghan Casey, Raye Hazel Oji, Siddardha Priyatham Reddy (Siddu)  Yaraguti, Venkata Siva Kumar Reddy Madire (SIVA), Siddhant Saxena</a:t>
            </a:r>
            <a:endParaRPr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560525" y="778600"/>
            <a:ext cx="2337000" cy="410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TEAM DATA PANDAS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>
            <a:spLocks noGrp="1"/>
          </p:cNvSpPr>
          <p:nvPr>
            <p:ph type="title"/>
          </p:nvPr>
        </p:nvSpPr>
        <p:spPr>
          <a:xfrm>
            <a:off x="438150" y="243325"/>
            <a:ext cx="6868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</a:t>
            </a:r>
            <a:endParaRPr/>
          </a:p>
        </p:txBody>
      </p:sp>
      <p:sp>
        <p:nvSpPr>
          <p:cNvPr id="427" name="Google Shape;427;p50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0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675" y="937800"/>
            <a:ext cx="5482575" cy="39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1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74109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  <p:sp>
        <p:nvSpPr>
          <p:cNvPr id="435" name="Google Shape;435;p51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stats</a:t>
            </a:r>
            <a:endParaRPr/>
          </a:p>
        </p:txBody>
      </p:sp>
      <p:sp>
        <p:nvSpPr>
          <p:cNvPr id="436" name="Google Shape;436;p51"/>
          <p:cNvSpPr txBox="1">
            <a:spLocks noGrp="1"/>
          </p:cNvSpPr>
          <p:nvPr>
            <p:ph type="subTitle" idx="6"/>
          </p:nvPr>
        </p:nvSpPr>
        <p:spPr>
          <a:xfrm>
            <a:off x="3423100" y="31640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&amp; Satisfaction</a:t>
            </a:r>
            <a:endParaRPr/>
          </a:p>
        </p:txBody>
      </p:sp>
      <p:sp>
        <p:nvSpPr>
          <p:cNvPr id="437" name="Google Shape;437;p51"/>
          <p:cNvSpPr txBox="1">
            <a:spLocks noGrp="1"/>
          </p:cNvSpPr>
          <p:nvPr>
            <p:ph type="subTitle" idx="7"/>
          </p:nvPr>
        </p:nvSpPr>
        <p:spPr>
          <a:xfrm>
            <a:off x="5889688" y="31640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 Factors</a:t>
            </a:r>
            <a:endParaRPr/>
          </a:p>
        </p:txBody>
      </p:sp>
      <p:pic>
        <p:nvPicPr>
          <p:cNvPr id="438" name="Google Shape;438;p51" descr="Add user vector, Social media solid style icon (Provided by Getty Images)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05" r="3305"/>
          <a:stretch/>
        </p:blipFill>
        <p:spPr>
          <a:xfrm>
            <a:off x="636300" y="1569300"/>
            <a:ext cx="1466400" cy="1570200"/>
          </a:xfrm>
          <a:prstGeom prst="roundRect">
            <a:avLst>
              <a:gd name="adj" fmla="val 16667"/>
            </a:avLst>
          </a:prstGeom>
        </p:spPr>
      </p:pic>
      <p:pic>
        <p:nvPicPr>
          <p:cNvPr id="439" name="Google Shape;439;p51" descr="Thumbs Up Vector Art image - Free stock photo - Public Domain ...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104" r="1114"/>
          <a:stretch/>
        </p:blipFill>
        <p:spPr>
          <a:xfrm>
            <a:off x="3481738" y="1719525"/>
            <a:ext cx="1264200" cy="1353900"/>
          </a:xfrm>
          <a:prstGeom prst="roundRect">
            <a:avLst>
              <a:gd name="adj" fmla="val 16667"/>
            </a:avLst>
          </a:prstGeom>
        </p:spPr>
      </p:pic>
      <p:pic>
        <p:nvPicPr>
          <p:cNvPr id="440" name="Google Shape;440;p51" descr="Sleeping time line icon. Person sleep on bed. Horeca vector design concept, outline style pictogram on white background, use for web and app. Eps 10. (Provided by Getty Images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050" y="1583876"/>
            <a:ext cx="1541048" cy="154104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1"/>
          <p:cNvSpPr txBox="1"/>
          <p:nvPr/>
        </p:nvSpPr>
        <p:spPr>
          <a:xfrm>
            <a:off x="663125" y="3973300"/>
            <a:ext cx="74109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lt1"/>
                </a:solidFill>
              </a:rPr>
              <a:t>H₀:</a:t>
            </a:r>
            <a:r>
              <a:rPr lang="en" sz="1100" i="1">
                <a:solidFill>
                  <a:schemeClr val="lt1"/>
                </a:solidFill>
              </a:rPr>
              <a:t> β = 0</a:t>
            </a:r>
            <a:r>
              <a:rPr lang="en" sz="1100">
                <a:solidFill>
                  <a:schemeClr val="lt1"/>
                </a:solidFill>
              </a:rPr>
              <a:t> (the independent variable has no significant effect on depression)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lt1"/>
                </a:solidFill>
              </a:rPr>
              <a:t>H₁:</a:t>
            </a:r>
            <a:r>
              <a:rPr lang="en" sz="1100" i="1">
                <a:solidFill>
                  <a:schemeClr val="lt1"/>
                </a:solidFill>
              </a:rPr>
              <a:t> β ≠ 0</a:t>
            </a:r>
            <a:r>
              <a:rPr lang="en" sz="1100">
                <a:solidFill>
                  <a:schemeClr val="lt1"/>
                </a:solidFill>
              </a:rPr>
              <a:t> (the independent variable has a significant effect on depression)</a:t>
            </a:r>
            <a:endParaRPr sz="11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 txBox="1">
            <a:spLocks noGrp="1"/>
          </p:cNvSpPr>
          <p:nvPr>
            <p:ph type="title"/>
          </p:nvPr>
        </p:nvSpPr>
        <p:spPr>
          <a:xfrm>
            <a:off x="465050" y="441275"/>
            <a:ext cx="55530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Stats</a:t>
            </a:r>
            <a:endParaRPr/>
          </a:p>
        </p:txBody>
      </p:sp>
      <p:sp>
        <p:nvSpPr>
          <p:cNvPr id="447" name="Google Shape;447;p5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448" name="Google Shape;448;p52"/>
          <p:cNvGraphicFramePr/>
          <p:nvPr/>
        </p:nvGraphicFramePr>
        <p:xfrm>
          <a:off x="614100" y="125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{EFF0EE16-190A-4808-A635-78F3124EB61B}</a:tableStyleId>
              </a:tblPr>
              <a:tblGrid>
                <a:gridCol w="18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Variable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Type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Test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Results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Numeric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t-test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Depressed students are significantly  younger on average (p &lt; 2.2e-16).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CGPA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Numeric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t-test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Depressed students had a slight statistically significant (p = 0.00022) higher CGPA on average.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Family History of Mental Illness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Chi-square test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X² = 79.434, p &lt; 2.2e-16: A significant association between family history and depression.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Suicidal Thoughts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Factor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Chi-square test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X² = 8323.9, p &lt; 2.2e-16: A strong association between suicidal thoughts and depression.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>
            <a:spLocks noGrp="1"/>
          </p:cNvSpPr>
          <p:nvPr>
            <p:ph type="title"/>
          </p:nvPr>
        </p:nvSpPr>
        <p:spPr>
          <a:xfrm>
            <a:off x="501000" y="596800"/>
            <a:ext cx="59082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Stress &amp; Satisfaction</a:t>
            </a:r>
            <a:endParaRPr/>
          </a:p>
        </p:txBody>
      </p:sp>
      <p:sp>
        <p:nvSpPr>
          <p:cNvPr id="454" name="Google Shape;454;p53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455" name="Google Shape;455;p53"/>
          <p:cNvGraphicFramePr/>
          <p:nvPr/>
        </p:nvGraphicFramePr>
        <p:xfrm>
          <a:off x="769588" y="151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{EFF0EE16-190A-4808-A635-78F3124EB61B}</a:tableStyleId>
              </a:tblPr>
              <a:tblGrid>
                <a:gridCol w="177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Variable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Type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Test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Results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Financial Stress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Integer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Wilcoxon*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Depressed students report more financial stress (Wilcoxon p &lt; 2.2e-16).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Academic Pressure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Integer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Wilcoxon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Depression is significantly associated with higher levels of academic pressure (Wilcoxon p &lt; 2.2e-16).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Study Satisfaction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Integer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Wilcoxon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Students with depression report significantly lower satisfaction with their studies (Wilcoxon p &lt; 2.2e-16).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6" name="Google Shape;456;p53"/>
          <p:cNvSpPr txBox="1"/>
          <p:nvPr/>
        </p:nvSpPr>
        <p:spPr>
          <a:xfrm>
            <a:off x="769663" y="4193900"/>
            <a:ext cx="7604700" cy="1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*Initially considered a two-sample t-test, but variables are ordinal even though they are integers. We also cannot justify/assume normality for these variables</a:t>
            </a:r>
            <a:endParaRPr sz="1000" i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4"/>
          <p:cNvSpPr txBox="1">
            <a:spLocks noGrp="1"/>
          </p:cNvSpPr>
          <p:nvPr>
            <p:ph type="title"/>
          </p:nvPr>
        </p:nvSpPr>
        <p:spPr>
          <a:xfrm>
            <a:off x="501000" y="596800"/>
            <a:ext cx="5553000" cy="12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Lifestyle Factors</a:t>
            </a:r>
            <a:endParaRPr/>
          </a:p>
        </p:txBody>
      </p:sp>
      <p:sp>
        <p:nvSpPr>
          <p:cNvPr id="462" name="Google Shape;462;p5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463" name="Google Shape;463;p54"/>
          <p:cNvGraphicFramePr/>
          <p:nvPr/>
        </p:nvGraphicFramePr>
        <p:xfrm>
          <a:off x="769575" y="168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{EFF0EE16-190A-4808-A635-78F3124EB61B}</a:tableStyleId>
              </a:tblPr>
              <a:tblGrid>
                <a:gridCol w="177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7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Variable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Type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Test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Results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Sleep Hours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Numeric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t-test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Students with depression sleep significantly less (p &lt; 2.2e-16).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Diet Score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Numeric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t-test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Students with depression report significantly poorer diets (mean score 1.77 vs 2.10), (p &lt; 2.2e-16).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Study Hours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Numeric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t-test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Depressed students study much more (p &lt; 2.2e-16).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943763"/>
            <a:ext cx="6174300" cy="32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5"/>
          <p:cNvSpPr txBox="1"/>
          <p:nvPr/>
        </p:nvSpPr>
        <p:spPr>
          <a:xfrm>
            <a:off x="6242425" y="605300"/>
            <a:ext cx="3276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Suicidal Thoughts</a:t>
            </a:r>
            <a:b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Academic Pressure</a:t>
            </a:r>
            <a:b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Financial Stress</a:t>
            </a:r>
            <a:b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Diet Score</a:t>
            </a:r>
            <a:b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Study Hours</a:t>
            </a:r>
            <a:b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Age</a:t>
            </a:r>
            <a:b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Sleep Hours</a:t>
            </a:r>
            <a:b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Study Satisfaction</a:t>
            </a:r>
            <a:b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Family History of Mental Illness</a:t>
            </a:r>
            <a:b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CGPA</a:t>
            </a:r>
            <a:br>
              <a:rPr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/>
              <a:t>Model Building</a:t>
            </a:r>
            <a:endParaRPr sz="2700" b="0"/>
          </a:p>
        </p:txBody>
      </p:sp>
      <p:sp>
        <p:nvSpPr>
          <p:cNvPr id="475" name="Google Shape;475;p56"/>
          <p:cNvSpPr txBox="1">
            <a:spLocks noGrp="1"/>
          </p:cNvSpPr>
          <p:nvPr>
            <p:ph type="body" idx="1"/>
          </p:nvPr>
        </p:nvSpPr>
        <p:spPr>
          <a:xfrm>
            <a:off x="560525" y="1821175"/>
            <a:ext cx="3552600" cy="15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Logistic Regression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Random Forest Classifier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Decision Tree Classifier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KNN Classifier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>
            <a:spLocks noGrp="1"/>
          </p:cNvSpPr>
          <p:nvPr>
            <p:ph type="title"/>
          </p:nvPr>
        </p:nvSpPr>
        <p:spPr>
          <a:xfrm>
            <a:off x="300175" y="276750"/>
            <a:ext cx="54453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Logistic Regression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81" name="Google Shape;481;p57"/>
          <p:cNvSpPr txBox="1">
            <a:spLocks noGrp="1"/>
          </p:cNvSpPr>
          <p:nvPr>
            <p:ph type="body" idx="1"/>
          </p:nvPr>
        </p:nvSpPr>
        <p:spPr>
          <a:xfrm>
            <a:off x="3756650" y="1318250"/>
            <a:ext cx="4526400" cy="3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The confusion matrix shows strong classification performance for both depressed and non-depressed students.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The model achieved an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of 85.10%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highest among all models tested.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  A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Kappa score of 0.6903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indicates substantial agreement beyond chance, reflecting consistent prediction quality.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4) These results confirm that logistic regression is both effective and reliable for depression prediction in students.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82" name="Google Shape;482;p57"/>
          <p:cNvSpPr txBox="1">
            <a:spLocks noGrp="1"/>
          </p:cNvSpPr>
          <p:nvPr>
            <p:ph type="body" idx="2"/>
          </p:nvPr>
        </p:nvSpPr>
        <p:spPr>
          <a:xfrm>
            <a:off x="398975" y="1021050"/>
            <a:ext cx="1641300" cy="1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</p:txBody>
      </p:sp>
      <p:pic>
        <p:nvPicPr>
          <p:cNvPr id="483" name="Google Shape;483;p57" title="Screenshot 2025-04-23 at 3.24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00" y="1318250"/>
            <a:ext cx="2656649" cy="36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 txBox="1">
            <a:spLocks noGrp="1"/>
          </p:cNvSpPr>
          <p:nvPr>
            <p:ph type="title"/>
          </p:nvPr>
        </p:nvSpPr>
        <p:spPr>
          <a:xfrm>
            <a:off x="300175" y="276750"/>
            <a:ext cx="70530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Random Forest Classifier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89" name="Google Shape;489;p58"/>
          <p:cNvSpPr txBox="1">
            <a:spLocks noGrp="1"/>
          </p:cNvSpPr>
          <p:nvPr>
            <p:ph type="body" idx="1"/>
          </p:nvPr>
        </p:nvSpPr>
        <p:spPr>
          <a:xfrm>
            <a:off x="3756650" y="1318250"/>
            <a:ext cx="4526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The confusion matrix indicates that the model performed well across both classes, correctly predicting the majority of depressed and non-depressed students.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The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of 84.16%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very close to that of logistic regression, making Random Forest a strong contender.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  With a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Kappa score of 0.6712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model shows substantial agreement beyond chance.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4) A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balanced accuracy of 83.32%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reflects the model's ability to perform consistently across both positive and negative classes.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0" name="Google Shape;490;p58"/>
          <p:cNvSpPr txBox="1">
            <a:spLocks noGrp="1"/>
          </p:cNvSpPr>
          <p:nvPr>
            <p:ph type="body" idx="2"/>
          </p:nvPr>
        </p:nvSpPr>
        <p:spPr>
          <a:xfrm>
            <a:off x="398975" y="1021050"/>
            <a:ext cx="1641300" cy="1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</p:txBody>
      </p:sp>
      <p:pic>
        <p:nvPicPr>
          <p:cNvPr id="491" name="Google Shape;491;p58" title="Screenshot 2025-04-23 at 3.35.19 PM.png"/>
          <p:cNvPicPr preferRelativeResize="0"/>
          <p:nvPr/>
        </p:nvPicPr>
        <p:blipFill rotWithShape="1">
          <a:blip r:embed="rId3">
            <a:alphaModFix/>
          </a:blip>
          <a:srcRect t="4833" b="4824"/>
          <a:stretch/>
        </p:blipFill>
        <p:spPr>
          <a:xfrm>
            <a:off x="482775" y="1318250"/>
            <a:ext cx="2656649" cy="36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>
            <a:spLocks noGrp="1"/>
          </p:cNvSpPr>
          <p:nvPr>
            <p:ph type="title"/>
          </p:nvPr>
        </p:nvSpPr>
        <p:spPr>
          <a:xfrm>
            <a:off x="300175" y="276750"/>
            <a:ext cx="70530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Decision Tree Classifier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97" name="Google Shape;497;p59"/>
          <p:cNvSpPr txBox="1">
            <a:spLocks noGrp="1"/>
          </p:cNvSpPr>
          <p:nvPr>
            <p:ph type="body" idx="1"/>
          </p:nvPr>
        </p:nvSpPr>
        <p:spPr>
          <a:xfrm>
            <a:off x="3756650" y="1318250"/>
            <a:ext cx="4526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The confusion matrix shows that the Decision Tree model made mostly correct predictions, though with slightly lower sensitivity compared to other models.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It achieved an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of 82.34%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is solid but slightly behind Logistic Regression and Random Forest.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  The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Kappa score of 0.6295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indicates a good level of agreement beyond chance.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4) With a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balanced accuracy of 80.91%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model still performed fairly well in identifying both depressed and non-depressed students.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8" name="Google Shape;498;p59"/>
          <p:cNvSpPr txBox="1">
            <a:spLocks noGrp="1"/>
          </p:cNvSpPr>
          <p:nvPr>
            <p:ph type="body" idx="2"/>
          </p:nvPr>
        </p:nvSpPr>
        <p:spPr>
          <a:xfrm>
            <a:off x="398975" y="1021050"/>
            <a:ext cx="1641300" cy="1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</p:txBody>
      </p:sp>
      <p:pic>
        <p:nvPicPr>
          <p:cNvPr id="499" name="Google Shape;499;p59" title="Screenshot 2025-04-23 at 3.39.28 PM.png"/>
          <p:cNvPicPr preferRelativeResize="0"/>
          <p:nvPr/>
        </p:nvPicPr>
        <p:blipFill rotWithShape="1">
          <a:blip r:embed="rId3">
            <a:alphaModFix/>
          </a:blip>
          <a:srcRect t="4153" b="4153"/>
          <a:stretch/>
        </p:blipFill>
        <p:spPr>
          <a:xfrm>
            <a:off x="482775" y="1318250"/>
            <a:ext cx="2656649" cy="36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>
            <a:spLocks noGrp="1"/>
          </p:cNvSpPr>
          <p:nvPr>
            <p:ph type="title"/>
          </p:nvPr>
        </p:nvSpPr>
        <p:spPr>
          <a:xfrm>
            <a:off x="452575" y="520600"/>
            <a:ext cx="56277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/>
              <a:t>Our Dataset &amp; Research Question</a:t>
            </a:r>
            <a:endParaRPr sz="3900"/>
          </a:p>
        </p:txBody>
      </p:sp>
      <p:sp>
        <p:nvSpPr>
          <p:cNvPr id="347" name="Google Shape;347;p42"/>
          <p:cNvSpPr txBox="1">
            <a:spLocks noGrp="1"/>
          </p:cNvSpPr>
          <p:nvPr>
            <p:ph type="body" idx="4294967295"/>
          </p:nvPr>
        </p:nvSpPr>
        <p:spPr>
          <a:xfrm>
            <a:off x="452575" y="1565575"/>
            <a:ext cx="2966100" cy="30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objective of our research project is to investigate </a:t>
            </a:r>
            <a:r>
              <a:rPr lang="en" b="1">
                <a:solidFill>
                  <a:srgbClr val="000000"/>
                </a:solidFill>
              </a:rPr>
              <a:t>How accurately can we predict students at risk of depression?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Based on information about students mental health and related factors publicly available on Kaggle.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27,902 observations with 18 features.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2 potential target variables, depression and experience of suicidal thoughts.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cxnSp>
        <p:nvCxnSpPr>
          <p:cNvPr id="348" name="Google Shape;348;p42"/>
          <p:cNvCxnSpPr/>
          <p:nvPr/>
        </p:nvCxnSpPr>
        <p:spPr>
          <a:xfrm rot="10800000" flipH="1">
            <a:off x="6051713" y="2087750"/>
            <a:ext cx="1759500" cy="103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42"/>
          <p:cNvCxnSpPr/>
          <p:nvPr/>
        </p:nvCxnSpPr>
        <p:spPr>
          <a:xfrm rot="10800000">
            <a:off x="6050738" y="2110763"/>
            <a:ext cx="1760400" cy="1074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42"/>
          <p:cNvCxnSpPr>
            <a:stCxn id="351" idx="0"/>
            <a:endCxn id="352" idx="2"/>
          </p:cNvCxnSpPr>
          <p:nvPr/>
        </p:nvCxnSpPr>
        <p:spPr>
          <a:xfrm rot="10800000">
            <a:off x="6930862" y="1586293"/>
            <a:ext cx="0" cy="2123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42"/>
          <p:cNvSpPr/>
          <p:nvPr/>
        </p:nvSpPr>
        <p:spPr>
          <a:xfrm>
            <a:off x="6216250" y="1933241"/>
            <a:ext cx="1428900" cy="14295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DEPRESSION</a:t>
            </a:r>
            <a:endParaRPr sz="1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4" name="Google Shape;354;p42"/>
          <p:cNvSpPr/>
          <p:nvPr/>
        </p:nvSpPr>
        <p:spPr>
          <a:xfrm>
            <a:off x="7754636" y="1412718"/>
            <a:ext cx="952500" cy="95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GENDER</a:t>
            </a:r>
            <a:endParaRPr sz="9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5" name="Google Shape;355;p42"/>
          <p:cNvSpPr/>
          <p:nvPr/>
        </p:nvSpPr>
        <p:spPr>
          <a:xfrm>
            <a:off x="5154813" y="1412573"/>
            <a:ext cx="952500" cy="95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FAMILY HISTORY</a:t>
            </a:r>
            <a:endParaRPr sz="8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2" name="Google Shape;352;p42"/>
          <p:cNvSpPr/>
          <p:nvPr/>
        </p:nvSpPr>
        <p:spPr>
          <a:xfrm>
            <a:off x="6454696" y="633593"/>
            <a:ext cx="952500" cy="95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6" name="Google Shape;356;p42"/>
          <p:cNvSpPr/>
          <p:nvPr/>
        </p:nvSpPr>
        <p:spPr>
          <a:xfrm>
            <a:off x="5178638" y="2894082"/>
            <a:ext cx="952500" cy="95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DIET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7769309" y="2894085"/>
            <a:ext cx="952500" cy="95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STRESS</a:t>
            </a:r>
            <a:endParaRPr sz="9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1" name="Google Shape;351;p42"/>
          <p:cNvSpPr/>
          <p:nvPr/>
        </p:nvSpPr>
        <p:spPr>
          <a:xfrm>
            <a:off x="6454612" y="3709693"/>
            <a:ext cx="952500" cy="95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SLEEP</a:t>
            </a:r>
            <a:endParaRPr sz="12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58" name="Google Shape;358;p42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>
            <a:spLocks noGrp="1"/>
          </p:cNvSpPr>
          <p:nvPr>
            <p:ph type="title"/>
          </p:nvPr>
        </p:nvSpPr>
        <p:spPr>
          <a:xfrm>
            <a:off x="300175" y="276750"/>
            <a:ext cx="7053000" cy="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KNN Classifier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05" name="Google Shape;505;p60"/>
          <p:cNvSpPr txBox="1">
            <a:spLocks noGrp="1"/>
          </p:cNvSpPr>
          <p:nvPr>
            <p:ph type="body" idx="1"/>
          </p:nvPr>
        </p:nvSpPr>
        <p:spPr>
          <a:xfrm>
            <a:off x="3756650" y="1066725"/>
            <a:ext cx="4526400" cy="3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1) The confusion matrix shows that KNN correctly predicted a majority of cases, though it had lower sensitivity compared to other models.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2) The model achieved an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of 76.68%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is the lowest among the four, indicating limited performance.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3)  A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Kappa score of 0.5149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reflects moderate agreement beyond chance, showing that predictions are somewhat reliable.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4)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a </a:t>
            </a: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balanced accuracy of 75.50%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KNN performed reasonably well but was clearly outperformed by the other models in this analysis.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06" name="Google Shape;506;p60"/>
          <p:cNvSpPr txBox="1">
            <a:spLocks noGrp="1"/>
          </p:cNvSpPr>
          <p:nvPr>
            <p:ph type="body" idx="2"/>
          </p:nvPr>
        </p:nvSpPr>
        <p:spPr>
          <a:xfrm>
            <a:off x="398975" y="1021050"/>
            <a:ext cx="1641300" cy="1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</a:t>
            </a:r>
            <a:endParaRPr/>
          </a:p>
        </p:txBody>
      </p:sp>
      <p:pic>
        <p:nvPicPr>
          <p:cNvPr id="507" name="Google Shape;507;p60" title="Screenshot 2025-04-23 at 3.56.54 PM.png"/>
          <p:cNvPicPr preferRelativeResize="0"/>
          <p:nvPr/>
        </p:nvPicPr>
        <p:blipFill rotWithShape="1">
          <a:blip r:embed="rId3">
            <a:alphaModFix/>
          </a:blip>
          <a:srcRect t="4061" b="4052"/>
          <a:stretch/>
        </p:blipFill>
        <p:spPr>
          <a:xfrm>
            <a:off x="482775" y="1318250"/>
            <a:ext cx="2656649" cy="36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0" title="Screenshot 2025-04-23 at 3.57.2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75" y="1318250"/>
            <a:ext cx="2747826" cy="36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>
            <a:spLocks noGrp="1"/>
          </p:cNvSpPr>
          <p:nvPr>
            <p:ph type="body" idx="1"/>
          </p:nvPr>
        </p:nvSpPr>
        <p:spPr>
          <a:xfrm>
            <a:off x="452575" y="2059600"/>
            <a:ext cx="41193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380425" y="304325"/>
            <a:ext cx="60237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 b="0">
                <a:latin typeface="Lexend"/>
                <a:ea typeface="Lexend"/>
                <a:cs typeface="Lexend"/>
                <a:sym typeface="Lexend"/>
              </a:rPr>
              <a:t>Feature Importance</a:t>
            </a:r>
            <a:endParaRPr sz="3400" b="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15" name="Google Shape;5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25" y="917750"/>
            <a:ext cx="7221074" cy="37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2"/>
          <p:cNvSpPr txBox="1">
            <a:spLocks noGrp="1"/>
          </p:cNvSpPr>
          <p:nvPr>
            <p:ph type="title"/>
          </p:nvPr>
        </p:nvSpPr>
        <p:spPr>
          <a:xfrm>
            <a:off x="412225" y="364825"/>
            <a:ext cx="67482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0">
                <a:latin typeface="Lexend"/>
                <a:ea typeface="Lexend"/>
                <a:cs typeface="Lexend"/>
                <a:sym typeface="Lexend"/>
              </a:rPr>
              <a:t>Models with Interaction Terms</a:t>
            </a:r>
            <a:endParaRPr sz="3200" b="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21" name="Google Shape;5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068175"/>
            <a:ext cx="7705850" cy="28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2"/>
          <p:cNvSpPr txBox="1"/>
          <p:nvPr/>
        </p:nvSpPr>
        <p:spPr>
          <a:xfrm>
            <a:off x="1071625" y="4000300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stress exacerbates the negative impact of poor diet on depression risk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>
            <a:spLocks noGrp="1"/>
          </p:cNvSpPr>
          <p:nvPr>
            <p:ph type="title"/>
          </p:nvPr>
        </p:nvSpPr>
        <p:spPr>
          <a:xfrm>
            <a:off x="2275550" y="1845675"/>
            <a:ext cx="60054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800"/>
              <a:t>Conclusion</a:t>
            </a:r>
            <a:endParaRPr sz="5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76821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 &amp; Cleaning</a:t>
            </a:r>
            <a:endParaRPr/>
          </a:p>
        </p:txBody>
      </p:sp>
      <p:sp>
        <p:nvSpPr>
          <p:cNvPr id="364" name="Google Shape;364;p43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ID and profession aren’t relevant to our analysis.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3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Only one duplicate! We removed it.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3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were a few missing values for financial stress. We will keep that in mind when analyze that variable.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3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Convert academic/work pressure, study/job satisfaction, sleep duration, and dietary habits to ordinal variables before analysis.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3"/>
          <p:cNvSpPr/>
          <p:nvPr/>
        </p:nvSpPr>
        <p:spPr>
          <a:xfrm>
            <a:off x="556250" y="1986860"/>
            <a:ext cx="1724700" cy="6375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Remove Unnecessary Columns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69" name="Google Shape;369;p43"/>
          <p:cNvSpPr/>
          <p:nvPr/>
        </p:nvSpPr>
        <p:spPr>
          <a:xfrm>
            <a:off x="2572575" y="1986858"/>
            <a:ext cx="1724700" cy="6375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Check for Duplicates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4572175" y="1986860"/>
            <a:ext cx="1724700" cy="6375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Check for Missing Values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1" name="Google Shape;371;p43"/>
          <p:cNvSpPr/>
          <p:nvPr/>
        </p:nvSpPr>
        <p:spPr>
          <a:xfrm>
            <a:off x="6548675" y="1986858"/>
            <a:ext cx="1724700" cy="6375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Convert Variable Types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2" name="Google Shape;372;p43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373" name="Google Shape;373;p43"/>
          <p:cNvCxnSpPr/>
          <p:nvPr/>
        </p:nvCxnSpPr>
        <p:spPr>
          <a:xfrm>
            <a:off x="2423550" y="1935988"/>
            <a:ext cx="0" cy="2608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74" name="Google Shape;374;p43"/>
          <p:cNvCxnSpPr/>
          <p:nvPr/>
        </p:nvCxnSpPr>
        <p:spPr>
          <a:xfrm>
            <a:off x="4421425" y="1935988"/>
            <a:ext cx="0" cy="2608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75" name="Google Shape;375;p43"/>
          <p:cNvCxnSpPr/>
          <p:nvPr/>
        </p:nvCxnSpPr>
        <p:spPr>
          <a:xfrm>
            <a:off x="6422775" y="1935988"/>
            <a:ext cx="0" cy="26085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>
            <a:spLocks noGrp="1"/>
          </p:cNvSpPr>
          <p:nvPr>
            <p:ph type="title"/>
          </p:nvPr>
        </p:nvSpPr>
        <p:spPr>
          <a:xfrm>
            <a:off x="452575" y="261050"/>
            <a:ext cx="6868800" cy="7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381" name="Google Shape;381;p44"/>
          <p:cNvSpPr txBox="1">
            <a:spLocks noGrp="1"/>
          </p:cNvSpPr>
          <p:nvPr>
            <p:ph type="body" idx="3"/>
          </p:nvPr>
        </p:nvSpPr>
        <p:spPr>
          <a:xfrm>
            <a:off x="712600" y="1143000"/>
            <a:ext cx="4354500" cy="3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Individuals who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did not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report depression.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Individuals who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report depression.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individuals in the '1' category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than in the '0' category.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a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proportion of the reported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individuals  having  depression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Depression proportion by gender: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female and male groups show nearly equal proportions 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individuals reporting depression.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175" y="133800"/>
            <a:ext cx="2767850" cy="23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750" y="2747150"/>
            <a:ext cx="3376074" cy="21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>
            <a:spLocks noGrp="1"/>
          </p:cNvSpPr>
          <p:nvPr>
            <p:ph type="title"/>
          </p:nvPr>
        </p:nvSpPr>
        <p:spPr>
          <a:xfrm>
            <a:off x="452575" y="261050"/>
            <a:ext cx="6868800" cy="7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389" name="Google Shape;389;p45"/>
          <p:cNvSpPr txBox="1">
            <a:spLocks noGrp="1"/>
          </p:cNvSpPr>
          <p:nvPr>
            <p:ph type="body" idx="3"/>
          </p:nvPr>
        </p:nvSpPr>
        <p:spPr>
          <a:xfrm>
            <a:off x="712600" y="1143000"/>
            <a:ext cx="4594800" cy="3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Academic Pressure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Fairly evenly distributed across the 1–5 scale.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Most participants are aged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20–30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with very few outliers above 40.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CGPA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Concentrated between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5.0 and 9.5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suggesting decent academic performance.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Diet Score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Mostly scores of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to 3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indicating a limited range of responses.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Education Years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Peaks at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and 18 years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typical of college-educated individuals.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 Stress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Evenly spread across all levels (1–5), showing varying stress experiences.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Sleep Hours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Peaks at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4, 7, and 8 hours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showing varied sleep habits.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Study Hours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Peaks at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to 12 hours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indicating high academic engagement.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400" y="1143000"/>
            <a:ext cx="3531800" cy="333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>
            <a:spLocks noGrp="1"/>
          </p:cNvSpPr>
          <p:nvPr>
            <p:ph type="title"/>
          </p:nvPr>
        </p:nvSpPr>
        <p:spPr>
          <a:xfrm>
            <a:off x="452575" y="261050"/>
            <a:ext cx="6868800" cy="7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396" name="Google Shape;396;p46"/>
          <p:cNvSpPr txBox="1">
            <a:spLocks noGrp="1"/>
          </p:cNvSpPr>
          <p:nvPr>
            <p:ph type="body" idx="3"/>
          </p:nvPr>
        </p:nvSpPr>
        <p:spPr>
          <a:xfrm>
            <a:off x="712600" y="1143000"/>
            <a:ext cx="4594800" cy="3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Cyan (1)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Proportion of individuals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depression.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 (0)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Proportion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depression.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Insights: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 who sleep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around 6.5–7.5 hours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tend to have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lower rates of depression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(shorter cyan bars).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Those who sleep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(e.g  4 hours)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(e.g  9 hours)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show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depression proportions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suggests a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U-shaped relationship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both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insufficient and excessive sleep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may be associated with higher depression risk.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400" y="1143000"/>
            <a:ext cx="3531800" cy="330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>
            <a:spLocks noGrp="1"/>
          </p:cNvSpPr>
          <p:nvPr>
            <p:ph type="title"/>
          </p:nvPr>
        </p:nvSpPr>
        <p:spPr>
          <a:xfrm>
            <a:off x="452575" y="261050"/>
            <a:ext cx="6868800" cy="7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03" name="Google Shape;403;p47"/>
          <p:cNvSpPr txBox="1">
            <a:spLocks noGrp="1"/>
          </p:cNvSpPr>
          <p:nvPr>
            <p:ph type="body" idx="3"/>
          </p:nvPr>
        </p:nvSpPr>
        <p:spPr>
          <a:xfrm>
            <a:off x="712600" y="1143000"/>
            <a:ext cx="7981800" cy="3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Cyan (1)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75" y="1019450"/>
            <a:ext cx="3353959" cy="18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525" y="1019450"/>
            <a:ext cx="2936848" cy="18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575" y="3241725"/>
            <a:ext cx="3353949" cy="18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4525" y="3241725"/>
            <a:ext cx="2936848" cy="18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>
            <a:spLocks noGrp="1"/>
          </p:cNvSpPr>
          <p:nvPr>
            <p:ph type="body" idx="3"/>
          </p:nvPr>
        </p:nvSpPr>
        <p:spPr>
          <a:xfrm>
            <a:off x="0" y="867050"/>
            <a:ext cx="4572000" cy="3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CGPA by Depression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groups (Depressed = 1 and Not Depressed = 0) have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 CGPA distributions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median CGPA is slightly higher for those with depression.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suggests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CGPA may not be a strong predictor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depression.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2. Sleep Hours by Depression</a:t>
            </a: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Individuals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depression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tend to sleep more (median ≈ 7.5–8 hrs).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Depressed individuals sleep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on average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(median ≈ 5.5 hrs).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Indicates </a:t>
            </a:r>
            <a:r>
              <a:rPr lang="en" sz="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shorter sleep durations are associated with higher depression risk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8"/>
          <p:cNvSpPr txBox="1">
            <a:spLocks noGrp="1"/>
          </p:cNvSpPr>
          <p:nvPr>
            <p:ph type="body" idx="1"/>
          </p:nvPr>
        </p:nvSpPr>
        <p:spPr>
          <a:xfrm>
            <a:off x="4572000" y="1131575"/>
            <a:ext cx="4061400" cy="3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3. Study Hours by Depression</a:t>
            </a: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Those with depression have a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median of study hours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(≈ 8–9 hrs) than non-depressed individuals (≈ 6 hrs).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Suggests that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excessive studying may correlate with increased depression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possibly due to stress or burnout.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4. Age by Depression</a:t>
            </a:r>
            <a:endParaRPr sz="1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Median age is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younger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depressed individuals (≈ 25) compared to non-depressed (≈ 28–30).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Younger participants appear </a:t>
            </a:r>
            <a:r>
              <a:rPr lang="en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vulnerable to depression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this dataset.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>
            <a:spLocks noGrp="1"/>
          </p:cNvSpPr>
          <p:nvPr>
            <p:ph type="body" idx="3"/>
          </p:nvPr>
        </p:nvSpPr>
        <p:spPr>
          <a:xfrm>
            <a:off x="0" y="867050"/>
            <a:ext cx="4572000" cy="38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9"/>
          <p:cNvSpPr txBox="1">
            <a:spLocks noGrp="1"/>
          </p:cNvSpPr>
          <p:nvPr>
            <p:ph type="body" idx="1"/>
          </p:nvPr>
        </p:nvSpPr>
        <p:spPr>
          <a:xfrm>
            <a:off x="4572000" y="1131575"/>
            <a:ext cx="4061400" cy="3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Academic Pressure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Depression rates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sharply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higher academic pressure.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Highest at score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 Stress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Depression also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rises steadily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increasing financial stress.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Peaks at score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Insights:</a:t>
            </a:r>
            <a:endParaRPr sz="13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academic and financial stress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positively correlated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depression higher stress levels mean </a:t>
            </a: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higher likelihood of depression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420" name="Google Shape;4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247650"/>
            <a:ext cx="3070848" cy="219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" y="2729060"/>
            <a:ext cx="3204200" cy="228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1422</Words>
  <Application>Microsoft Macintosh PowerPoint</Application>
  <PresentationFormat>On-screen Show (16:9)</PresentationFormat>
  <Paragraphs>223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Inter ExtraBold</vt:lpstr>
      <vt:lpstr>Arial</vt:lpstr>
      <vt:lpstr>Roboto Mono</vt:lpstr>
      <vt:lpstr>Inter Medium</vt:lpstr>
      <vt:lpstr>Inter</vt:lpstr>
      <vt:lpstr>Lexend</vt:lpstr>
      <vt:lpstr>Inter SemiBold</vt:lpstr>
      <vt:lpstr>Inter Light</vt:lpstr>
      <vt:lpstr>Investor Pitch</vt:lpstr>
      <vt:lpstr>Data Driven Predictions of Student Depression</vt:lpstr>
      <vt:lpstr>Our Dataset &amp; Research Question</vt:lpstr>
      <vt:lpstr>Data Processing &amp; Cleaning</vt:lpstr>
      <vt:lpstr>EDA</vt:lpstr>
      <vt:lpstr>EDA</vt:lpstr>
      <vt:lpstr>EDA</vt:lpstr>
      <vt:lpstr>EDA</vt:lpstr>
      <vt:lpstr>PowerPoint Presentation</vt:lpstr>
      <vt:lpstr>PowerPoint Presentation</vt:lpstr>
      <vt:lpstr>Correlation Heatmap</vt:lpstr>
      <vt:lpstr>INFERENTIAL STATISTICS</vt:lpstr>
      <vt:lpstr>Personal Stats</vt:lpstr>
      <vt:lpstr>Stress &amp; Satisfaction</vt:lpstr>
      <vt:lpstr>Lifestyle Factors</vt:lpstr>
      <vt:lpstr>PowerPoint Presentation</vt:lpstr>
      <vt:lpstr>Machine Learning Model Building</vt:lpstr>
      <vt:lpstr>Logistic Regression</vt:lpstr>
      <vt:lpstr>Random Forest Classifier</vt:lpstr>
      <vt:lpstr>Decision Tree Classifier</vt:lpstr>
      <vt:lpstr>KNN Classifier</vt:lpstr>
      <vt:lpstr>Feature Importance</vt:lpstr>
      <vt:lpstr>Models with Interaction Terms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meghan c</cp:lastModifiedBy>
  <cp:revision>1</cp:revision>
  <dcterms:modified xsi:type="dcterms:W3CDTF">2025-04-23T22:42:44Z</dcterms:modified>
</cp:coreProperties>
</file>